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legreya Black" panose="020B0604020202020204" charset="0"/>
      <p:bold r:id="rId24"/>
      <p:boldItalic r:id="rId25"/>
    </p:embeddedFont>
    <p:embeddedFont>
      <p:font typeface="Alegreya ExtraBold" panose="020B0604020202020204" charset="0"/>
      <p:bold r:id="rId26"/>
      <p:boldItalic r:id="rId27"/>
    </p:embeddedFont>
    <p:embeddedFont>
      <p:font typeface="Montserrat" panose="00000500000000000000" pitchFamily="2" charset="0"/>
      <p:regular r:id="rId28"/>
      <p:bold r:id="rId29"/>
      <p:italic r:id="rId30"/>
      <p:boldItalic r:id="rId31"/>
    </p:embeddedFont>
    <p:embeddedFont>
      <p:font typeface="Proxima Nova" panose="020B0604020202020204" charset="0"/>
      <p:regular r:id="rId32"/>
      <p:bold r:id="rId33"/>
      <p:italic r:id="rId34"/>
      <p:boldItalic r:id="rId35"/>
    </p:embeddedFont>
    <p:embeddedFont>
      <p:font typeface="Raleway" pitchFamily="2" charset="0"/>
      <p:regular r:id="rId36"/>
      <p:bold r:id="rId37"/>
      <p:italic r:id="rId38"/>
      <p:boldItalic r:id="rId39"/>
    </p:embeddedFont>
    <p:embeddedFont>
      <p:font typeface="Source Sans Pro" panose="020B0503030403020204" pitchFamily="3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5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c4a8d47e0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f23d9c849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f23d9c849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2ed5012b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2ed5012b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8ea86d43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28ea86d43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c4a8d47e0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3c5491ce9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3c5491ce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c4a8d47e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3c5491ce9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3c5491ce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8194036b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28194036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c5491ce9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3c5491ce9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c5491ce9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c5491ce9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3">
            <a:alphaModFix/>
          </a:blip>
          <a:srcRect l="5782" r="4571" b="15654"/>
          <a:stretch/>
        </p:blipFill>
        <p:spPr>
          <a:xfrm>
            <a:off x="101700" y="1130875"/>
            <a:ext cx="2127917" cy="1468350"/>
          </a:xfrm>
          <a:prstGeom prst="rect">
            <a:avLst/>
          </a:prstGeom>
          <a:noFill/>
          <a:ln>
            <a:noFill/>
          </a:ln>
        </p:spPr>
      </p:pic>
      <p:sp>
        <p:nvSpPr>
          <p:cNvPr id="62" name="Google Shape;62;p13"/>
          <p:cNvSpPr txBox="1">
            <a:spLocks noGrp="1"/>
          </p:cNvSpPr>
          <p:nvPr>
            <p:ph type="ctrTitle"/>
          </p:nvPr>
        </p:nvSpPr>
        <p:spPr>
          <a:xfrm>
            <a:off x="2103300" y="264475"/>
            <a:ext cx="6566400" cy="16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CodeX Unit 2 Remix </a:t>
            </a:r>
            <a:endParaRPr/>
          </a:p>
        </p:txBody>
      </p:sp>
      <p:sp>
        <p:nvSpPr>
          <p:cNvPr id="63" name="Google Shape;63;p13"/>
          <p:cNvSpPr txBox="1">
            <a:spLocks noGrp="1"/>
          </p:cNvSpPr>
          <p:nvPr>
            <p:ph type="subTitle" idx="1"/>
          </p:nvPr>
        </p:nvSpPr>
        <p:spPr>
          <a:xfrm>
            <a:off x="2103450" y="1865125"/>
            <a:ext cx="6566400" cy="7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9900FF"/>
                </a:solidFill>
                <a:latin typeface="Proxima Nova"/>
                <a:ea typeface="Proxima Nova"/>
                <a:cs typeface="Proxima Nova"/>
                <a:sym typeface="Proxima Nova"/>
              </a:rPr>
              <a:t>Create your own project based on Missions 6-8</a:t>
            </a:r>
            <a:endParaRPr>
              <a:solidFill>
                <a:srgbClr val="9900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22" name="Google Shape;122;p22"/>
          <p:cNvSpPr txBox="1"/>
          <p:nvPr/>
        </p:nvSpPr>
        <p:spPr>
          <a:xfrm>
            <a:off x="624450" y="1158025"/>
            <a:ext cx="80010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a:t>
            </a:r>
            <a:r>
              <a:rPr lang="en" sz="2400" b="1">
                <a:solidFill>
                  <a:srgbClr val="0000FF"/>
                </a:solidFill>
                <a:latin typeface="Proxima Nova"/>
                <a:ea typeface="Proxima Nova"/>
                <a:cs typeface="Proxima Nova"/>
                <a:sym typeface="Proxima Nova"/>
              </a:rPr>
              <a:t> Mild</a:t>
            </a:r>
            <a:endParaRPr sz="2400" b="1">
              <a:solidFill>
                <a:srgbClr val="0000FF"/>
              </a:solidFill>
              <a:latin typeface="Proxima Nova"/>
              <a:ea typeface="Proxima Nova"/>
              <a:cs typeface="Proxima Nova"/>
              <a:sym typeface="Proxima Nova"/>
            </a:endParaRPr>
          </a:p>
          <a:p>
            <a:pPr marL="0" lvl="0" indent="0" algn="l" rtl="0">
              <a:lnSpc>
                <a:spcPct val="115000"/>
              </a:lnSpc>
              <a:spcBef>
                <a:spcPts val="1200"/>
              </a:spcBef>
              <a:spcAft>
                <a:spcPts val="0"/>
              </a:spcAft>
              <a:buClr>
                <a:schemeClr val="dk2"/>
              </a:buClr>
              <a:buSzPts val="1100"/>
              <a:buFont typeface="Arial"/>
              <a:buNone/>
            </a:pPr>
            <a:r>
              <a:rPr lang="en" sz="1800">
                <a:solidFill>
                  <a:schemeClr val="dk2"/>
                </a:solidFill>
                <a:latin typeface="Proxima Nova"/>
                <a:ea typeface="Proxima Nova"/>
                <a:cs typeface="Proxima Nova"/>
                <a:sym typeface="Proxima Nova"/>
              </a:rPr>
              <a:t>Create a 2-person (or more) billboard. Use a different list and button for each person. Light up a pixel for which person is currently selecting from the billboard. Make sure to turn off the pixel when a different person is selecting.</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r>
              <a:rPr lang="en" sz="2400" b="1">
                <a:solidFill>
                  <a:srgbClr val="0000FF"/>
                </a:solidFill>
                <a:latin typeface="Proxima Nova"/>
                <a:ea typeface="Proxima Nova"/>
                <a:cs typeface="Proxima Nova"/>
                <a:sym typeface="Proxima Nova"/>
              </a:rPr>
              <a:t>        Medium</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Create a program that scrolls through a list (use two buttons) and also selects a random item from the list (use a different button). You can add a kill switch and instructions so the user knows what buttons to press.</a:t>
            </a:r>
            <a:endParaRPr sz="18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23" name="Google Shape;123;p22"/>
          <p:cNvPicPr preferRelativeResize="0"/>
          <p:nvPr/>
        </p:nvPicPr>
        <p:blipFill>
          <a:blip r:embed="rId3">
            <a:alphaModFix/>
          </a:blip>
          <a:stretch>
            <a:fillRect/>
          </a:stretch>
        </p:blipFill>
        <p:spPr>
          <a:xfrm flipH="1">
            <a:off x="756575" y="1053300"/>
            <a:ext cx="226100" cy="785074"/>
          </a:xfrm>
          <a:prstGeom prst="rect">
            <a:avLst/>
          </a:prstGeom>
          <a:noFill/>
          <a:ln>
            <a:noFill/>
          </a:ln>
        </p:spPr>
      </p:pic>
      <p:pic>
        <p:nvPicPr>
          <p:cNvPr id="124" name="Google Shape;124;p22"/>
          <p:cNvPicPr preferRelativeResize="0"/>
          <p:nvPr/>
        </p:nvPicPr>
        <p:blipFill>
          <a:blip r:embed="rId3">
            <a:alphaModFix/>
          </a:blip>
          <a:stretch>
            <a:fillRect/>
          </a:stretch>
        </p:blipFill>
        <p:spPr>
          <a:xfrm flipH="1">
            <a:off x="756575" y="2829337"/>
            <a:ext cx="226100" cy="785074"/>
          </a:xfrm>
          <a:prstGeom prst="rect">
            <a:avLst/>
          </a:prstGeom>
          <a:noFill/>
          <a:ln>
            <a:noFill/>
          </a:ln>
        </p:spPr>
      </p:pic>
      <p:pic>
        <p:nvPicPr>
          <p:cNvPr id="125" name="Google Shape;125;p22"/>
          <p:cNvPicPr preferRelativeResize="0"/>
          <p:nvPr/>
        </p:nvPicPr>
        <p:blipFill>
          <a:blip r:embed="rId3">
            <a:alphaModFix/>
          </a:blip>
          <a:stretch>
            <a:fillRect/>
          </a:stretch>
        </p:blipFill>
        <p:spPr>
          <a:xfrm flipH="1">
            <a:off x="1055600" y="2829337"/>
            <a:ext cx="226100" cy="785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317075" y="0"/>
            <a:ext cx="5826000" cy="1392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1" name="Google Shape;131;p23"/>
          <p:cNvSpPr txBox="1"/>
          <p:nvPr/>
        </p:nvSpPr>
        <p:spPr>
          <a:xfrm>
            <a:off x="413300" y="1035650"/>
            <a:ext cx="8554200" cy="354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a:t>
            </a:r>
            <a:r>
              <a:rPr lang="en" sz="2400" b="1">
                <a:solidFill>
                  <a:srgbClr val="0000FF"/>
                </a:solidFill>
                <a:latin typeface="Proxima Nova"/>
                <a:ea typeface="Proxima Nova"/>
                <a:cs typeface="Proxima Nova"/>
                <a:sym typeface="Proxima Nova"/>
              </a:rPr>
              <a:t>Medium</a:t>
            </a:r>
            <a:endParaRPr sz="2400" b="1">
              <a:solidFill>
                <a:srgbClr val="0000FF"/>
              </a:solidFill>
              <a:latin typeface="Proxima Nova"/>
              <a:ea typeface="Proxima Nova"/>
              <a:cs typeface="Proxima Nova"/>
              <a:sym typeface="Proxima Nova"/>
            </a:endParaRPr>
          </a:p>
          <a:p>
            <a:pPr marL="0" lvl="0" indent="0" algn="l" rtl="0">
              <a:lnSpc>
                <a:spcPct val="100000"/>
              </a:lnSpc>
              <a:spcBef>
                <a:spcPts val="1200"/>
              </a:spcBef>
              <a:spcAft>
                <a:spcPts val="0"/>
              </a:spcAft>
              <a:buClr>
                <a:schemeClr val="dk2"/>
              </a:buClr>
              <a:buSzPts val="1100"/>
              <a:buFont typeface="Arial"/>
              <a:buNone/>
            </a:pPr>
            <a:r>
              <a:rPr lang="en" sz="1800">
                <a:solidFill>
                  <a:schemeClr val="dk2"/>
                </a:solidFill>
                <a:latin typeface="Proxima Nova"/>
                <a:ea typeface="Proxima Nova"/>
                <a:cs typeface="Proxima Nova"/>
                <a:sym typeface="Proxima Nova"/>
              </a:rPr>
              <a:t>Create a program that shows an interest of yours. Use several lists and buttons to display different types of information. For example, if you like a particular musician, one list could be images of the musician. Another list could be songs. Another could be album covers.</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r>
              <a:rPr lang="en" sz="2400" b="1">
                <a:solidFill>
                  <a:srgbClr val="0000FF"/>
                </a:solidFill>
                <a:latin typeface="Proxima Nova"/>
                <a:ea typeface="Proxima Nova"/>
                <a:cs typeface="Proxima Nova"/>
                <a:sym typeface="Proxima Nova"/>
              </a:rPr>
              <a:t>      Spicy</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Combine the heartbeat program with the billboard and answer bot. Scroll through a list in both directions and also select a random item. For each item, create an animation between two images, or with pixels.</a:t>
            </a:r>
            <a:endParaRPr sz="1800" b="1">
              <a:solidFill>
                <a:srgbClr val="0000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32" name="Google Shape;132;p23"/>
          <p:cNvPicPr preferRelativeResize="0"/>
          <p:nvPr/>
        </p:nvPicPr>
        <p:blipFill>
          <a:blip r:embed="rId3">
            <a:alphaModFix/>
          </a:blip>
          <a:stretch>
            <a:fillRect/>
          </a:stretch>
        </p:blipFill>
        <p:spPr>
          <a:xfrm flipH="1">
            <a:off x="413300" y="947700"/>
            <a:ext cx="226100" cy="785074"/>
          </a:xfrm>
          <a:prstGeom prst="rect">
            <a:avLst/>
          </a:prstGeom>
          <a:noFill/>
          <a:ln>
            <a:noFill/>
          </a:ln>
        </p:spPr>
      </p:pic>
      <p:pic>
        <p:nvPicPr>
          <p:cNvPr id="133" name="Google Shape;133;p23"/>
          <p:cNvPicPr preferRelativeResize="0"/>
          <p:nvPr/>
        </p:nvPicPr>
        <p:blipFill>
          <a:blip r:embed="rId3">
            <a:alphaModFix/>
          </a:blip>
          <a:stretch>
            <a:fillRect/>
          </a:stretch>
        </p:blipFill>
        <p:spPr>
          <a:xfrm flipH="1">
            <a:off x="249375" y="947700"/>
            <a:ext cx="226100" cy="785074"/>
          </a:xfrm>
          <a:prstGeom prst="rect">
            <a:avLst/>
          </a:prstGeom>
          <a:noFill/>
          <a:ln>
            <a:noFill/>
          </a:ln>
        </p:spPr>
      </p:pic>
      <p:pic>
        <p:nvPicPr>
          <p:cNvPr id="134" name="Google Shape;134;p23"/>
          <p:cNvPicPr preferRelativeResize="0"/>
          <p:nvPr/>
        </p:nvPicPr>
        <p:blipFill>
          <a:blip r:embed="rId3">
            <a:alphaModFix/>
          </a:blip>
          <a:stretch>
            <a:fillRect/>
          </a:stretch>
        </p:blipFill>
        <p:spPr>
          <a:xfrm flipH="1">
            <a:off x="404800" y="2928650"/>
            <a:ext cx="226100" cy="785074"/>
          </a:xfrm>
          <a:prstGeom prst="rect">
            <a:avLst/>
          </a:prstGeom>
          <a:noFill/>
          <a:ln>
            <a:noFill/>
          </a:ln>
        </p:spPr>
      </p:pic>
      <p:pic>
        <p:nvPicPr>
          <p:cNvPr id="135" name="Google Shape;135;p23"/>
          <p:cNvPicPr preferRelativeResize="0"/>
          <p:nvPr/>
        </p:nvPicPr>
        <p:blipFill>
          <a:blip r:embed="rId3">
            <a:alphaModFix/>
          </a:blip>
          <a:stretch>
            <a:fillRect/>
          </a:stretch>
        </p:blipFill>
        <p:spPr>
          <a:xfrm flipH="1">
            <a:off x="626550" y="2928650"/>
            <a:ext cx="226100" cy="785074"/>
          </a:xfrm>
          <a:prstGeom prst="rect">
            <a:avLst/>
          </a:prstGeom>
          <a:noFill/>
          <a:ln>
            <a:noFill/>
          </a:ln>
        </p:spPr>
      </p:pic>
      <p:pic>
        <p:nvPicPr>
          <p:cNvPr id="136" name="Google Shape;136;p23"/>
          <p:cNvPicPr preferRelativeResize="0"/>
          <p:nvPr/>
        </p:nvPicPr>
        <p:blipFill>
          <a:blip r:embed="rId3">
            <a:alphaModFix/>
          </a:blip>
          <a:stretch>
            <a:fillRect/>
          </a:stretch>
        </p:blipFill>
        <p:spPr>
          <a:xfrm flipH="1">
            <a:off x="240875" y="2928650"/>
            <a:ext cx="226100" cy="785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2" name="Google Shape;142;p24"/>
          <p:cNvSpPr txBox="1"/>
          <p:nvPr/>
        </p:nvSpPr>
        <p:spPr>
          <a:xfrm>
            <a:off x="517200" y="1058975"/>
            <a:ext cx="80619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Brainstorm ideas</a:t>
            </a:r>
            <a:endParaRPr sz="2400" b="1">
              <a:solidFill>
                <a:srgbClr val="0000FF"/>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Read through remix suggestions.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the suggestions –or–</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your creativity to come up with your own idea for a project.</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Decide with your partner what project you will do.</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Proxima Nova"/>
                <a:ea typeface="Proxima Nova"/>
                <a:cs typeface="Proxima Nova"/>
                <a:sym typeface="Proxima Nova"/>
              </a:rPr>
              <a:t>Fill out the information in the Planning Guide for </a:t>
            </a:r>
            <a:r>
              <a:rPr lang="en" sz="2091" b="1">
                <a:solidFill>
                  <a:srgbClr val="0000FF"/>
                </a:solidFill>
                <a:latin typeface="Proxima Nova"/>
                <a:ea typeface="Proxima Nova"/>
                <a:cs typeface="Proxima Nova"/>
                <a:sym typeface="Proxima Nova"/>
              </a:rPr>
              <a:t>Step #2</a:t>
            </a:r>
            <a:endParaRPr sz="2091" b="1">
              <a:solidFill>
                <a:srgbClr val="0000FF"/>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8" name="Google Shape;148;p25"/>
          <p:cNvSpPr txBox="1"/>
          <p:nvPr/>
        </p:nvSpPr>
        <p:spPr>
          <a:xfrm>
            <a:off x="453800" y="8746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Proxima Nova"/>
                <a:ea typeface="Proxima Nova"/>
                <a:cs typeface="Proxima Nova"/>
                <a:sym typeface="Proxima Nova"/>
              </a:rPr>
              <a:t>Make a plan</a:t>
            </a:r>
            <a:endParaRPr sz="2400" b="1">
              <a:solidFill>
                <a:srgbClr val="CC0000"/>
              </a:solidFill>
              <a:latin typeface="Proxima Nova"/>
              <a:ea typeface="Proxima Nova"/>
              <a:cs typeface="Proxima Nova"/>
              <a:sym typeface="Proxima Nova"/>
            </a:endParaRPr>
          </a:p>
          <a:p>
            <a:pPr marL="457200" lvl="0" indent="-355600" algn="l" rtl="0">
              <a:lnSpc>
                <a:spcPct val="115000"/>
              </a:lnSpc>
              <a:spcBef>
                <a:spcPts val="120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variables will you need? What will you use them for?</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will you program the buttons to do?</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will pixels will you light up? What color? When?</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Will you use audio files? If so, when?</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text will you show or print?</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are some functions you can define and use?</a:t>
            </a:r>
            <a:endParaRPr sz="2091">
              <a:solidFill>
                <a:srgbClr val="43434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4" name="Google Shape;154;p26"/>
          <p:cNvSpPr txBox="1"/>
          <p:nvPr/>
        </p:nvSpPr>
        <p:spPr>
          <a:xfrm>
            <a:off x="453800" y="874650"/>
            <a:ext cx="76242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Proxima Nova"/>
                <a:ea typeface="Proxima Nova"/>
                <a:cs typeface="Proxima Nova"/>
                <a:sym typeface="Proxima Nova"/>
              </a:rPr>
              <a:t>Make a plan</a:t>
            </a:r>
            <a:endParaRPr sz="18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891" b="1">
                <a:solidFill>
                  <a:srgbClr val="4EB748"/>
                </a:solidFill>
                <a:latin typeface="Montserrat"/>
                <a:ea typeface="Montserrat"/>
                <a:cs typeface="Montserrat"/>
                <a:sym typeface="Montserrat"/>
              </a:rPr>
              <a:t>DO THIS:</a:t>
            </a:r>
            <a:endParaRPr sz="1891" b="1">
              <a:solidFill>
                <a:srgbClr val="4EB748"/>
              </a:solidFill>
              <a:latin typeface="Montserrat"/>
              <a:ea typeface="Montserrat"/>
              <a:cs typeface="Montserrat"/>
              <a:sym typeface="Montserrat"/>
            </a:endParaRPr>
          </a:p>
          <a:p>
            <a:pPr marL="457200" lvl="0" indent="-355600" algn="l" rtl="0">
              <a:lnSpc>
                <a:spcPct val="115000"/>
              </a:lnSpc>
              <a:spcBef>
                <a:spcPts val="1200"/>
              </a:spcBef>
              <a:spcAft>
                <a:spcPts val="0"/>
              </a:spcAft>
              <a:buClr>
                <a:srgbClr val="434343"/>
              </a:buClr>
              <a:buSzPts val="2000"/>
              <a:buFont typeface="Calibri"/>
              <a:buChar char="●"/>
            </a:pPr>
            <a:r>
              <a:rPr lang="en" sz="2000">
                <a:solidFill>
                  <a:srgbClr val="434343"/>
                </a:solidFill>
                <a:latin typeface="Proxima Nova"/>
                <a:ea typeface="Proxima Nova"/>
                <a:cs typeface="Proxima Nova"/>
                <a:sym typeface="Proxima Nova"/>
              </a:rPr>
              <a:t>Fill out the information in the Planning Guide for </a:t>
            </a:r>
            <a:r>
              <a:rPr lang="en" sz="2000" b="1">
                <a:solidFill>
                  <a:srgbClr val="FF0000"/>
                </a:solidFill>
                <a:latin typeface="Proxima Nova"/>
                <a:ea typeface="Proxima Nova"/>
                <a:cs typeface="Proxima Nova"/>
                <a:sym typeface="Proxima Nova"/>
              </a:rPr>
              <a:t>Step #3</a:t>
            </a:r>
            <a:endParaRPr sz="2000" b="1">
              <a:solidFill>
                <a:srgbClr val="FF0000"/>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1"/>
              </a:buClr>
              <a:buSzPts val="2000"/>
              <a:buFont typeface="Proxima Nova"/>
              <a:buChar char="○"/>
            </a:pPr>
            <a:r>
              <a:rPr lang="en" sz="2000">
                <a:solidFill>
                  <a:schemeClr val="accent1"/>
                </a:solidFill>
                <a:latin typeface="Proxima Nova"/>
                <a:ea typeface="Proxima Nova"/>
                <a:cs typeface="Proxima Nova"/>
                <a:sym typeface="Proxima Nova"/>
              </a:rPr>
              <a:t>Add to the Planning Guide with more information, as needed.</a:t>
            </a:r>
            <a:endParaRPr sz="2000">
              <a:solidFill>
                <a:schemeClr val="accent1"/>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1"/>
              </a:buClr>
              <a:buSzPts val="2000"/>
              <a:buFont typeface="Proxima Nova"/>
              <a:buChar char="○"/>
            </a:pPr>
            <a:r>
              <a:rPr lang="en" sz="2000">
                <a:solidFill>
                  <a:srgbClr val="434343"/>
                </a:solidFill>
                <a:latin typeface="Proxima Nova"/>
                <a:ea typeface="Proxima Nova"/>
                <a:cs typeface="Proxima Nova"/>
                <a:sym typeface="Proxima Nova"/>
              </a:rPr>
              <a:t>NOTE: You can modify your plan as you begin to program. You may come across more functions to create, LED uses, and more as you go. </a:t>
            </a:r>
            <a:endParaRPr sz="2000">
              <a:solidFill>
                <a:srgbClr val="434343"/>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1"/>
              </a:buClr>
              <a:buSzPts val="2000"/>
              <a:buFont typeface="Proxima Nova"/>
              <a:buChar char="○"/>
            </a:pPr>
            <a:r>
              <a:rPr lang="en" sz="2000">
                <a:solidFill>
                  <a:srgbClr val="434343"/>
                </a:solidFill>
                <a:latin typeface="Proxima Nova"/>
                <a:ea typeface="Proxima Nova"/>
                <a:cs typeface="Proxima Nova"/>
                <a:sym typeface="Proxima Nova"/>
              </a:rPr>
              <a:t>You do not need to revise Step 3 while you work.</a:t>
            </a:r>
            <a:endParaRPr sz="2000">
              <a:solidFill>
                <a:schemeClr val="accent1"/>
              </a:solidFill>
              <a:latin typeface="Proxima Nova"/>
              <a:ea typeface="Proxima Nova"/>
              <a:cs typeface="Proxima Nova"/>
              <a:sym typeface="Proxima Nova"/>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0" name="Google Shape;160;p27"/>
          <p:cNvSpPr txBox="1"/>
          <p:nvPr/>
        </p:nvSpPr>
        <p:spPr>
          <a:xfrm>
            <a:off x="453800" y="8746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Proxima Nova"/>
                <a:ea typeface="Proxima Nova"/>
                <a:cs typeface="Proxima Nova"/>
                <a:sym typeface="Proxima Nova"/>
              </a:rPr>
              <a:t>Make a plan</a:t>
            </a:r>
            <a:endParaRPr sz="2400" b="1">
              <a:solidFill>
                <a:srgbClr val="CC0000"/>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891" b="1">
                <a:solidFill>
                  <a:srgbClr val="4EB748"/>
                </a:solidFill>
                <a:latin typeface="Montserrat"/>
                <a:ea typeface="Montserrat"/>
                <a:cs typeface="Montserrat"/>
                <a:sym typeface="Montserrat"/>
              </a:rPr>
              <a:t>DO THIS:</a:t>
            </a:r>
            <a:endParaRPr sz="1891" b="1">
              <a:solidFill>
                <a:srgbClr val="4EB748"/>
              </a:solidFill>
              <a:latin typeface="Montserrat"/>
              <a:ea typeface="Montserrat"/>
              <a:cs typeface="Montserrat"/>
              <a:sym typeface="Montserrat"/>
            </a:endParaRPr>
          </a:p>
          <a:p>
            <a:pPr marL="457200" lvl="0" indent="-348735" algn="l" rtl="0">
              <a:lnSpc>
                <a:spcPct val="115000"/>
              </a:lnSpc>
              <a:spcBef>
                <a:spcPts val="120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Use a piece of paper to write an algorithm for your project:</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first?</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next?</a:t>
            </a:r>
            <a:endParaRPr sz="1891">
              <a:solidFill>
                <a:srgbClr val="434343"/>
              </a:solidFill>
              <a:latin typeface="Proxima Nova"/>
              <a:ea typeface="Proxima Nova"/>
              <a:cs typeface="Proxima Nova"/>
              <a:sym typeface="Proxima Nova"/>
            </a:endParaRPr>
          </a:p>
          <a:p>
            <a:pPr marL="457200" lvl="0"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This algorithm will help you get started.</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do you need to import?</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Are there functions you can start with?</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first in the main program?</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will happen in the button presses?</a:t>
            </a:r>
            <a:endParaRPr sz="1891">
              <a:solidFill>
                <a:srgbClr val="434343"/>
              </a:solidFill>
              <a:latin typeface="Proxima Nova"/>
              <a:ea typeface="Proxima Nova"/>
              <a:cs typeface="Proxima Nova"/>
              <a:sym typeface="Proxima Nova"/>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body" idx="1"/>
          </p:nvPr>
        </p:nvSpPr>
        <p:spPr>
          <a:xfrm>
            <a:off x="424900" y="59150"/>
            <a:ext cx="3591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6" name="Google Shape;166;p28"/>
          <p:cNvSpPr txBox="1"/>
          <p:nvPr/>
        </p:nvSpPr>
        <p:spPr>
          <a:xfrm>
            <a:off x="424900" y="1155350"/>
            <a:ext cx="83118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Proxima Nova"/>
                <a:ea typeface="Proxima Nova"/>
                <a:cs typeface="Proxima Nova"/>
                <a:sym typeface="Proxima Nova"/>
              </a:rPr>
              <a:t>Code your project</a:t>
            </a:r>
            <a:endParaRPr sz="2400" b="1">
              <a:solidFill>
                <a:srgbClr val="38761D"/>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Proxima Nova"/>
                <a:ea typeface="Proxima Nova"/>
                <a:cs typeface="Proxima Nova"/>
                <a:sym typeface="Proxima Nova"/>
              </a:rPr>
              <a:t>IMPORTANT:</a:t>
            </a:r>
            <a:r>
              <a:rPr lang="en" sz="2091">
                <a:solidFill>
                  <a:srgbClr val="434343"/>
                </a:solidFill>
                <a:latin typeface="Proxima Nova"/>
                <a:ea typeface="Proxima Nova"/>
                <a:cs typeface="Proxima Nova"/>
                <a:sym typeface="Proxima Nova"/>
              </a:rPr>
              <a:t> In CodeSpace, go to the sandbox.</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Proxima Nova"/>
                <a:ea typeface="Proxima Nova"/>
                <a:cs typeface="Proxima Nova"/>
                <a:sym typeface="Proxima Nova"/>
              </a:rPr>
              <a:t>Start a new file and give it a descriptive name (</a:t>
            </a:r>
            <a:r>
              <a:rPr lang="en" sz="2091" b="1">
                <a:solidFill>
                  <a:srgbClr val="434343"/>
                </a:solidFill>
                <a:latin typeface="Proxima Nova"/>
                <a:ea typeface="Proxima Nova"/>
                <a:cs typeface="Proxima Nova"/>
                <a:sym typeface="Proxima Nova"/>
              </a:rPr>
              <a:t>Remix2</a:t>
            </a:r>
            <a:r>
              <a:rPr lang="en" sz="2091">
                <a:solidFill>
                  <a:srgbClr val="434343"/>
                </a:solidFill>
                <a:latin typeface="Proxima Nova"/>
                <a:ea typeface="Proxima Nova"/>
                <a:cs typeface="Proxima Nova"/>
                <a:sym typeface="Proxima Nova"/>
              </a:rPr>
              <a:t>).</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You can leave other programs open and use them as a guide.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Import your modules.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Define your variables.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functions near the top of your code.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function calls and other instructions in the main program.</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your code a little bit at a time, testing frequently.</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67" name="Google Shape;167;p28"/>
          <p:cNvPicPr preferRelativeResize="0"/>
          <p:nvPr/>
        </p:nvPicPr>
        <p:blipFill>
          <a:blip r:embed="rId3">
            <a:alphaModFix/>
          </a:blip>
          <a:stretch>
            <a:fillRect/>
          </a:stretch>
        </p:blipFill>
        <p:spPr>
          <a:xfrm>
            <a:off x="6950125" y="1699950"/>
            <a:ext cx="476250" cy="400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3" name="Google Shape;173;p29"/>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Proxima Nova"/>
                <a:ea typeface="Proxima Nova"/>
                <a:cs typeface="Proxima Nova"/>
                <a:sym typeface="Proxima Nova"/>
              </a:rPr>
              <a:t>Stop and test frequently!</a:t>
            </a:r>
            <a:endParaRPr sz="2400" b="1">
              <a:solidFill>
                <a:srgbClr val="38761D"/>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Don’t try to write all the code at one time.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Think about the steps:</a:t>
            </a:r>
            <a:endParaRPr sz="2091">
              <a:solidFill>
                <a:srgbClr val="434343"/>
              </a:solidFill>
              <a:latin typeface="Proxima Nova"/>
              <a:ea typeface="Proxima Nova"/>
              <a:cs typeface="Proxima Nova"/>
              <a:sym typeface="Proxima Nova"/>
            </a:endParaRPr>
          </a:p>
          <a:p>
            <a:pPr marL="914400" lvl="1"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Just get one thing to work, then move on.</a:t>
            </a:r>
            <a:endParaRPr sz="2091">
              <a:solidFill>
                <a:srgbClr val="434343"/>
              </a:solidFill>
              <a:latin typeface="Proxima Nova"/>
              <a:ea typeface="Proxima Nova"/>
              <a:cs typeface="Proxima Nova"/>
              <a:sym typeface="Proxima Nova"/>
            </a:endParaRPr>
          </a:p>
          <a:p>
            <a:pPr marL="914400" lvl="1"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Step by step!</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Mistakes happen, so find them early.</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Type just a few lines of code and then run the program.</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If there is an error, fix it before continuing. Ask others for help.</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your other programs and classmates for help.</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9" name="Google Shape;179;p30"/>
          <p:cNvSpPr txBox="1"/>
          <p:nvPr/>
        </p:nvSpPr>
        <p:spPr>
          <a:xfrm>
            <a:off x="385450" y="1241875"/>
            <a:ext cx="83511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Proxima Nova"/>
                <a:ea typeface="Proxima Nova"/>
                <a:cs typeface="Proxima Nova"/>
                <a:sym typeface="Proxima Nova"/>
              </a:rPr>
              <a:t>Documentation!</a:t>
            </a:r>
            <a:endParaRPr sz="2400" b="1">
              <a:solidFill>
                <a:srgbClr val="38761D"/>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Make sure your code is readable by adding blank lines.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Add comments to sections of your code that explain what they do.</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85" name="Google Shape;185;p31"/>
          <p:cNvSpPr txBox="1"/>
          <p:nvPr/>
        </p:nvSpPr>
        <p:spPr>
          <a:xfrm>
            <a:off x="402525" y="1180975"/>
            <a:ext cx="8438325"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9900FF"/>
                </a:solidFill>
                <a:latin typeface="Proxima Nova"/>
                <a:ea typeface="Proxima Nova"/>
                <a:cs typeface="Proxima Nova"/>
                <a:sym typeface="Proxima Nova"/>
              </a:rPr>
              <a:t>Get feedback and Revise</a:t>
            </a:r>
            <a:endParaRPr sz="2400" b="1" dirty="0">
              <a:solidFill>
                <a:srgbClr val="9900FF"/>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dirty="0">
                <a:solidFill>
                  <a:srgbClr val="434343"/>
                </a:solidFill>
                <a:latin typeface="Proxima Nova"/>
                <a:ea typeface="Proxima Nova"/>
                <a:cs typeface="Proxima Nova"/>
                <a:sym typeface="Proxima Nova"/>
              </a:rPr>
              <a:t>After you code is finished, show the program to other students.</a:t>
            </a:r>
            <a:endParaRPr sz="2091" dirty="0">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dirty="0">
                <a:solidFill>
                  <a:srgbClr val="434343"/>
                </a:solidFill>
                <a:latin typeface="Proxima Nova"/>
                <a:ea typeface="Proxima Nova"/>
                <a:cs typeface="Proxima Nova"/>
                <a:sym typeface="Proxima Nova"/>
              </a:rPr>
              <a:t>What do they think? Have them fill out the feedback form on your Planning Guide.</a:t>
            </a:r>
            <a:endParaRPr sz="2091" dirty="0">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dirty="0">
                <a:solidFill>
                  <a:srgbClr val="434343"/>
                </a:solidFill>
                <a:latin typeface="Proxima Nova"/>
                <a:ea typeface="Proxima Nova"/>
                <a:cs typeface="Proxima Nova"/>
                <a:sym typeface="Proxima Nova"/>
              </a:rPr>
              <a:t>The Planning Guide has space for two people to give feedback. The feedback can come from two peers or one peer and yourself.</a:t>
            </a:r>
            <a:endParaRPr sz="2091" dirty="0">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2091" b="1" dirty="0">
                <a:solidFill>
                  <a:srgbClr val="9900FF"/>
                </a:solidFill>
                <a:latin typeface="Proxima Nova"/>
                <a:ea typeface="Proxima Nova"/>
                <a:cs typeface="Proxima Nova"/>
                <a:sym typeface="Proxima Nova"/>
              </a:rPr>
              <a:t>Use the peer reviews to modify your code and make your project even better</a:t>
            </a:r>
            <a:endParaRPr sz="2091" b="1" dirty="0">
              <a:solidFill>
                <a:srgbClr val="9900FF"/>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dirty="0">
              <a:solidFill>
                <a:srgbClr val="43434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coding remix!</a:t>
            </a:r>
            <a:endParaRPr/>
          </a:p>
        </p:txBody>
      </p:sp>
      <p:sp>
        <p:nvSpPr>
          <p:cNvPr id="69" name="Google Shape;69;p14"/>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Font typeface="Proxima Nova"/>
              <a:buChar char="●"/>
            </a:pPr>
            <a:r>
              <a:rPr lang="en">
                <a:latin typeface="Proxima Nova"/>
                <a:ea typeface="Proxima Nova"/>
                <a:cs typeface="Proxima Nova"/>
                <a:sym typeface="Proxima Nova"/>
              </a:rPr>
              <a:t>A new program is created by adding new code and parts of code from programs you already created.</a:t>
            </a:r>
            <a:endParaRPr>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a:latin typeface="Proxima Nova"/>
                <a:ea typeface="Proxima Nova"/>
                <a:cs typeface="Proxima Nova"/>
                <a:sym typeface="Proxima Nova"/>
              </a:rPr>
              <a:t>Or use a similar idea in a different way.</a:t>
            </a:r>
            <a:endParaRPr>
              <a:latin typeface="Proxima Nova"/>
              <a:ea typeface="Proxima Nova"/>
              <a:cs typeface="Proxima Nova"/>
              <a:sym typeface="Proxima Nova"/>
            </a:endParaRPr>
          </a:p>
        </p:txBody>
      </p:sp>
      <p:pic>
        <p:nvPicPr>
          <p:cNvPr id="70" name="Google Shape;70;p14"/>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2"/>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191" name="Google Shape;191;p32"/>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192" name="Google Shape;192;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193" name="Google Shape;193;p32"/>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lnSpc>
                <a:spcPct val="110000"/>
              </a:lnSpc>
              <a:spcBef>
                <a:spcPts val="1200"/>
              </a:spcBef>
              <a:spcAft>
                <a:spcPts val="0"/>
              </a:spcAft>
              <a:buNone/>
            </a:pPr>
            <a:r>
              <a:rPr lang="en">
                <a:latin typeface="Proxima Nova"/>
                <a:ea typeface="Proxima Nova"/>
                <a:cs typeface="Proxima Nova"/>
                <a:sym typeface="Proxima Nova"/>
              </a:rPr>
              <a:t>By completing this remix you have:</a:t>
            </a:r>
            <a:endParaRPr>
              <a:latin typeface="Proxima Nova"/>
              <a:ea typeface="Proxima Nova"/>
              <a:cs typeface="Proxima Nova"/>
              <a:sym typeface="Proxima Nova"/>
            </a:endParaRPr>
          </a:p>
          <a:p>
            <a:pPr marL="457200" lvl="0" indent="-369570" algn="l" rtl="0">
              <a:lnSpc>
                <a:spcPct val="110000"/>
              </a:lnSpc>
              <a:spcBef>
                <a:spcPts val="400"/>
              </a:spcBef>
              <a:spcAft>
                <a:spcPts val="0"/>
              </a:spcAft>
              <a:buSzPct val="100000"/>
              <a:buFont typeface="Proxima Nova"/>
              <a:buChar char="●"/>
            </a:pPr>
            <a:r>
              <a:rPr lang="en">
                <a:latin typeface="Proxima Nova"/>
                <a:ea typeface="Proxima Nova"/>
                <a:cs typeface="Proxima Nova"/>
                <a:sym typeface="Proxima Nova"/>
              </a:rPr>
              <a:t>learned more about programming,</a:t>
            </a:r>
            <a:endParaRPr>
              <a:latin typeface="Proxima Nova"/>
              <a:ea typeface="Proxima Nova"/>
              <a:cs typeface="Proxima Nova"/>
              <a:sym typeface="Proxima Nova"/>
            </a:endParaRPr>
          </a:p>
          <a:p>
            <a:pPr marL="457200" lvl="0" indent="-369570" algn="l" rtl="0">
              <a:lnSpc>
                <a:spcPct val="110000"/>
              </a:lnSpc>
              <a:spcBef>
                <a:spcPts val="400"/>
              </a:spcBef>
              <a:spcAft>
                <a:spcPts val="0"/>
              </a:spcAft>
              <a:buSzPct val="100000"/>
              <a:buFont typeface="Proxima Nova"/>
              <a:buChar char="●"/>
            </a:pPr>
            <a:r>
              <a:rPr lang="en">
                <a:latin typeface="Proxima Nova"/>
                <a:ea typeface="Proxima Nova"/>
                <a:cs typeface="Proxima Nova"/>
                <a:sym typeface="Proxima Nova"/>
              </a:rPr>
              <a:t>practiced the skills and concepts from the missions,</a:t>
            </a:r>
            <a:endParaRPr>
              <a:latin typeface="Proxima Nova"/>
              <a:ea typeface="Proxima Nova"/>
              <a:cs typeface="Proxima Nova"/>
              <a:sym typeface="Proxima Nova"/>
            </a:endParaRPr>
          </a:p>
          <a:p>
            <a:pPr marL="457200" lvl="0" indent="-369570" algn="l" rtl="0">
              <a:lnSpc>
                <a:spcPct val="110000"/>
              </a:lnSpc>
              <a:spcBef>
                <a:spcPts val="400"/>
              </a:spcBef>
              <a:spcAft>
                <a:spcPts val="400"/>
              </a:spcAft>
              <a:buSzPct val="100000"/>
              <a:buFont typeface="Proxima Nova"/>
              <a:buChar char="●"/>
            </a:pPr>
            <a:r>
              <a:rPr lang="en">
                <a:latin typeface="Proxima Nova"/>
                <a:ea typeface="Proxima Nova"/>
                <a:cs typeface="Proxima Nova"/>
                <a:sym typeface="Proxima Nova"/>
              </a:rPr>
              <a:t>been thinking! And problem solving and much more!</a:t>
            </a:r>
            <a:endParaRPr>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199" name="Google Shape;199;p33"/>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Wow! Great job!</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Share your project with your friends!</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Run projects from other students.</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Complete the Post-Remix Reflection in the Planning Guide.</a:t>
            </a:r>
            <a:endParaRPr sz="2200">
              <a:latin typeface="Proxima Nova"/>
              <a:ea typeface="Proxima Nova"/>
              <a:cs typeface="Proxima Nova"/>
              <a:sym typeface="Proxima Nova"/>
            </a:endParaRPr>
          </a:p>
          <a:p>
            <a:pPr marL="0" lvl="0" indent="0" algn="l" rtl="0">
              <a:spcBef>
                <a:spcPts val="1200"/>
              </a:spcBef>
              <a:spcAft>
                <a:spcPts val="1200"/>
              </a:spcAft>
              <a:buNone/>
            </a:pPr>
            <a:endParaRPr/>
          </a:p>
        </p:txBody>
      </p:sp>
      <p:pic>
        <p:nvPicPr>
          <p:cNvPr id="200" name="Google Shape;200;p33"/>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76" name="Google Shape;76;p15"/>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Proxima Nova"/>
                <a:ea typeface="Proxima Nova"/>
                <a:cs typeface="Proxima Nova"/>
                <a:sym typeface="Proxima Nova"/>
              </a:rPr>
              <a:t>Creating a remix will let you:</a:t>
            </a:r>
            <a:endParaRPr>
              <a:latin typeface="Proxima Nova"/>
              <a:ea typeface="Proxima Nova"/>
              <a:cs typeface="Proxima Nova"/>
              <a:sym typeface="Proxima Nova"/>
            </a:endParaRPr>
          </a:p>
          <a:p>
            <a:pPr marL="457200" lvl="0" indent="-361435" algn="l" rtl="0">
              <a:spcBef>
                <a:spcPts val="1200"/>
              </a:spcBef>
              <a:spcAft>
                <a:spcPts val="0"/>
              </a:spcAft>
              <a:buSzPts val="2092"/>
              <a:buFont typeface="Proxima Nova"/>
              <a:buChar char="●"/>
            </a:pPr>
            <a:r>
              <a:rPr lang="en" sz="2091">
                <a:latin typeface="Proxima Nova"/>
                <a:ea typeface="Proxima Nova"/>
                <a:cs typeface="Proxima Nova"/>
                <a:sym typeface="Proxima Nova"/>
              </a:rPr>
              <a:t>Improve your skills and practice the concepts from the mission.</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Be creative.</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Remember code from earlier programs and missions.</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Work with other students.</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Design an original program and write the code all on your own.</a:t>
            </a:r>
            <a:endParaRPr sz="2091">
              <a:latin typeface="Proxima Nova"/>
              <a:ea typeface="Proxima Nova"/>
              <a:cs typeface="Proxima Nova"/>
              <a:sym typeface="Proxima Nova"/>
            </a:endParaRPr>
          </a:p>
        </p:txBody>
      </p:sp>
      <p:pic>
        <p:nvPicPr>
          <p:cNvPr id="77" name="Google Shape;77;p15"/>
          <p:cNvPicPr preferRelativeResize="0"/>
          <p:nvPr/>
        </p:nvPicPr>
        <p:blipFill rotWithShape="1">
          <a:blip r:embed="rId3">
            <a:alphaModFix/>
          </a:blip>
          <a:srcRect l="5782" r="4571" b="15654"/>
          <a:stretch/>
        </p:blipFill>
        <p:spPr>
          <a:xfrm>
            <a:off x="4912825" y="1130849"/>
            <a:ext cx="3839225" cy="264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83" name="Google Shape;83;p16"/>
          <p:cNvSpPr txBox="1">
            <a:spLocks noGrp="1"/>
          </p:cNvSpPr>
          <p:nvPr>
            <p:ph type="body" idx="1"/>
          </p:nvPr>
        </p:nvSpPr>
        <p:spPr>
          <a:xfrm>
            <a:off x="329875" y="1147975"/>
            <a:ext cx="5268000" cy="377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Proxima Nova"/>
                <a:ea typeface="Proxima Nova"/>
                <a:cs typeface="Proxima Nova"/>
                <a:sym typeface="Proxima Nova"/>
              </a:rPr>
              <a:t>Getting Started</a:t>
            </a:r>
            <a:endParaRPr>
              <a:latin typeface="Proxima Nova"/>
              <a:ea typeface="Proxima Nova"/>
              <a:cs typeface="Proxima Nova"/>
              <a:sym typeface="Proxima Nova"/>
            </a:endParaRPr>
          </a:p>
          <a:p>
            <a:pPr marL="457200" lvl="0" indent="-368300" algn="l" rtl="0">
              <a:spcBef>
                <a:spcPts val="1200"/>
              </a:spcBef>
              <a:spcAft>
                <a:spcPts val="0"/>
              </a:spcAft>
              <a:buSzPts val="2200"/>
              <a:buFont typeface="Proxima Nova"/>
              <a:buChar char="●"/>
            </a:pPr>
            <a:r>
              <a:rPr lang="en" sz="2200">
                <a:latin typeface="Proxima Nova"/>
                <a:ea typeface="Proxima Nova"/>
                <a:cs typeface="Proxima Nova"/>
                <a:sym typeface="Proxima Nova"/>
              </a:rPr>
              <a:t>Open your programs from </a:t>
            </a:r>
            <a:br>
              <a:rPr lang="en" sz="2200">
                <a:latin typeface="Proxima Nova"/>
                <a:ea typeface="Proxima Nova"/>
                <a:cs typeface="Proxima Nova"/>
                <a:sym typeface="Proxima Nova"/>
              </a:rPr>
            </a:br>
            <a:r>
              <a:rPr lang="en" sz="2200">
                <a:latin typeface="Proxima Nova"/>
                <a:ea typeface="Proxima Nova"/>
                <a:cs typeface="Proxima Nova"/>
                <a:sym typeface="Proxima Nova"/>
              </a:rPr>
              <a:t>Mission 6, Mission 7 and Mission 8:</a:t>
            </a:r>
            <a:endParaRPr sz="2200">
              <a:latin typeface="Proxima Nova"/>
              <a:ea typeface="Proxima Nova"/>
              <a:cs typeface="Proxima Nova"/>
              <a:sym typeface="Proxima Nova"/>
            </a:endParaRPr>
          </a:p>
          <a:p>
            <a:pPr marL="914400" lvl="1" indent="-342900" algn="l" rtl="0">
              <a:spcBef>
                <a:spcPts val="0"/>
              </a:spcBef>
              <a:spcAft>
                <a:spcPts val="0"/>
              </a:spcAft>
              <a:buSzPts val="1800"/>
              <a:buFont typeface="Proxima Nova"/>
              <a:buChar char="○"/>
            </a:pPr>
            <a:r>
              <a:rPr lang="en">
                <a:latin typeface="Proxima Nova"/>
                <a:ea typeface="Proxima Nova"/>
                <a:cs typeface="Proxima Nova"/>
                <a:sym typeface="Proxima Nova"/>
              </a:rPr>
              <a:t>Heart2_functions</a:t>
            </a:r>
            <a:endParaRPr>
              <a:latin typeface="Proxima Nova"/>
              <a:ea typeface="Proxima Nova"/>
              <a:cs typeface="Proxima Nova"/>
              <a:sym typeface="Proxima Nova"/>
            </a:endParaRPr>
          </a:p>
          <a:p>
            <a:pPr marL="914400" lvl="1" indent="-342900" algn="l" rtl="0">
              <a:spcBef>
                <a:spcPts val="0"/>
              </a:spcBef>
              <a:spcAft>
                <a:spcPts val="0"/>
              </a:spcAft>
              <a:buSzPts val="1800"/>
              <a:buFont typeface="Proxima Nova"/>
              <a:buChar char="○"/>
            </a:pPr>
            <a:r>
              <a:rPr lang="en">
                <a:latin typeface="Proxima Nova"/>
                <a:ea typeface="Proxima Nova"/>
                <a:cs typeface="Proxima Nova"/>
                <a:sym typeface="Proxima Nova"/>
              </a:rPr>
              <a:t>Billboard_functions</a:t>
            </a:r>
            <a:endParaRPr>
              <a:latin typeface="Proxima Nova"/>
              <a:ea typeface="Proxima Nova"/>
              <a:cs typeface="Proxima Nova"/>
              <a:sym typeface="Proxima Nova"/>
            </a:endParaRPr>
          </a:p>
          <a:p>
            <a:pPr marL="914400" lvl="1" indent="-342900" algn="l" rtl="0">
              <a:spcBef>
                <a:spcPts val="0"/>
              </a:spcBef>
              <a:spcAft>
                <a:spcPts val="0"/>
              </a:spcAft>
              <a:buSzPts val="1800"/>
              <a:buFont typeface="Proxima Nova"/>
              <a:buChar char="○"/>
            </a:pPr>
            <a:r>
              <a:rPr lang="en">
                <a:latin typeface="Proxima Nova"/>
                <a:ea typeface="Proxima Nova"/>
                <a:cs typeface="Proxima Nova"/>
                <a:sym typeface="Proxima Nova"/>
              </a:rPr>
              <a:t>Answer_Bot</a:t>
            </a:r>
            <a:endParaRPr>
              <a:latin typeface="Proxima Nova"/>
              <a:ea typeface="Proxima Nova"/>
              <a:cs typeface="Proxima Nova"/>
              <a:sym typeface="Proxima Nova"/>
            </a:endParaRPr>
          </a:p>
          <a:p>
            <a:pPr marL="457200" lvl="0" indent="-368300" algn="l" rtl="0">
              <a:spcBef>
                <a:spcPts val="0"/>
              </a:spcBef>
              <a:spcAft>
                <a:spcPts val="0"/>
              </a:spcAft>
              <a:buSzPts val="2200"/>
              <a:buChar char="●"/>
            </a:pPr>
            <a:r>
              <a:rPr lang="en" sz="2200">
                <a:latin typeface="Proxima Nova"/>
                <a:ea typeface="Proxima Nova"/>
                <a:cs typeface="Proxima Nova"/>
                <a:sym typeface="Proxima Nova"/>
              </a:rPr>
              <a:t>Review what each program does.</a:t>
            </a:r>
            <a:endParaRPr sz="2200">
              <a:latin typeface="Proxima Nova"/>
              <a:ea typeface="Proxima Nova"/>
              <a:cs typeface="Proxima Nova"/>
              <a:sym typeface="Proxima Nova"/>
            </a:endParaRPr>
          </a:p>
          <a:p>
            <a:pPr marL="457200" lvl="0" indent="-368300" algn="l" rtl="0">
              <a:spcBef>
                <a:spcPts val="0"/>
              </a:spcBef>
              <a:spcAft>
                <a:spcPts val="0"/>
              </a:spcAft>
              <a:buSzPts val="2200"/>
              <a:buChar char="●"/>
            </a:pPr>
            <a:r>
              <a:rPr lang="en" sz="2200">
                <a:latin typeface="Proxima Nova"/>
                <a:ea typeface="Proxima Nova"/>
                <a:cs typeface="Proxima Nova"/>
                <a:sym typeface="Proxima Nova"/>
              </a:rPr>
              <a:t>Review the concepts and skills used.</a:t>
            </a:r>
            <a:endParaRPr sz="2200">
              <a:latin typeface="Proxima Nova"/>
              <a:ea typeface="Proxima Nova"/>
              <a:cs typeface="Proxima Nova"/>
              <a:sym typeface="Proxima Nova"/>
            </a:endParaRPr>
          </a:p>
        </p:txBody>
      </p:sp>
      <p:pic>
        <p:nvPicPr>
          <p:cNvPr id="84" name="Google Shape;84;p16"/>
          <p:cNvPicPr preferRelativeResize="0"/>
          <p:nvPr/>
        </p:nvPicPr>
        <p:blipFill>
          <a:blip r:embed="rId3">
            <a:alphaModFix/>
          </a:blip>
          <a:stretch>
            <a:fillRect/>
          </a:stretch>
        </p:blipFill>
        <p:spPr>
          <a:xfrm>
            <a:off x="5597875" y="226075"/>
            <a:ext cx="3408525" cy="403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0" name="Google Shape;90;p17"/>
          <p:cNvSpPr txBox="1">
            <a:spLocks noGrp="1"/>
          </p:cNvSpPr>
          <p:nvPr>
            <p:ph type="body" idx="1"/>
          </p:nvPr>
        </p:nvSpPr>
        <p:spPr>
          <a:xfrm>
            <a:off x="329875" y="1147975"/>
            <a:ext cx="8371200" cy="197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8300" algn="l" rtl="0">
              <a:spcBef>
                <a:spcPts val="1200"/>
              </a:spcBef>
              <a:spcAft>
                <a:spcPts val="0"/>
              </a:spcAft>
              <a:buSzPts val="2200"/>
              <a:buChar char="●"/>
            </a:pPr>
            <a:r>
              <a:rPr lang="en" sz="2200">
                <a:latin typeface="Proxima Nova"/>
                <a:ea typeface="Proxima Nova"/>
                <a:cs typeface="Proxima Nova"/>
                <a:sym typeface="Proxima Nova"/>
              </a:rPr>
              <a:t>Fill out the information in the Planning Guide for</a:t>
            </a:r>
            <a:r>
              <a:rPr lang="en" sz="2200" b="1">
                <a:latin typeface="Proxima Nova"/>
                <a:ea typeface="Proxima Nova"/>
                <a:cs typeface="Proxima Nova"/>
                <a:sym typeface="Proxima Nova"/>
              </a:rPr>
              <a:t> Step 1</a:t>
            </a:r>
            <a:endParaRPr sz="2200">
              <a:latin typeface="Proxima Nova"/>
              <a:ea typeface="Proxima Nova"/>
              <a:cs typeface="Proxima Nova"/>
              <a:sym typeface="Proxima Nova"/>
            </a:endParaRPr>
          </a:p>
        </p:txBody>
      </p:sp>
      <p:pic>
        <p:nvPicPr>
          <p:cNvPr id="91" name="Google Shape;91;p17"/>
          <p:cNvPicPr preferRelativeResize="0"/>
          <p:nvPr/>
        </p:nvPicPr>
        <p:blipFill>
          <a:blip r:embed="rId3">
            <a:alphaModFix/>
          </a:blip>
          <a:stretch>
            <a:fillRect/>
          </a:stretch>
        </p:blipFill>
        <p:spPr>
          <a:xfrm>
            <a:off x="888925" y="2128375"/>
            <a:ext cx="5398674" cy="2721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7" name="Google Shape;97;p18"/>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Brainstorm ideas</a:t>
            </a:r>
            <a:endParaRPr sz="2400" b="1">
              <a:solidFill>
                <a:srgbClr val="0000FF"/>
              </a:solidFill>
              <a:latin typeface="Proxima Nova"/>
              <a:ea typeface="Proxima Nova"/>
              <a:cs typeface="Proxima Nova"/>
              <a:sym typeface="Proxima Nova"/>
            </a:endParaRPr>
          </a:p>
          <a:p>
            <a:pPr marL="457200" lvl="0" indent="-368300" algn="l" rtl="0">
              <a:lnSpc>
                <a:spcPct val="115000"/>
              </a:lnSpc>
              <a:spcBef>
                <a:spcPts val="120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Read through remix ideas for each mission.</a:t>
            </a:r>
            <a:endParaRPr sz="2200">
              <a:solidFill>
                <a:srgbClr val="434343"/>
              </a:solidFill>
              <a:latin typeface="Proxima Nova"/>
              <a:ea typeface="Proxima Nova"/>
              <a:cs typeface="Proxima Nova"/>
              <a:sym typeface="Proxima Nova"/>
            </a:endParaRPr>
          </a:p>
          <a:p>
            <a:pPr marL="457200" lvl="0" indent="-368300" algn="l" rtl="0">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Read through Unit 2 Remix suggestions.</a:t>
            </a:r>
            <a:endParaRPr sz="2200">
              <a:solidFill>
                <a:srgbClr val="434343"/>
              </a:solidFill>
              <a:latin typeface="Proxima Nova"/>
              <a:ea typeface="Proxima Nova"/>
              <a:cs typeface="Proxima Nova"/>
              <a:sym typeface="Proxima Nova"/>
            </a:endParaRPr>
          </a:p>
          <a:p>
            <a:pPr marL="457200" lvl="0" indent="-368300" algn="l" rtl="0">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You can use any of these ideas or come up with your own.</a:t>
            </a:r>
            <a:endParaRPr sz="2200">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98" name="Google Shape;98;p18"/>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4" name="Google Shape;104;p19"/>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Mission 6 Remix Ideas</a:t>
            </a:r>
            <a:endParaRPr sz="2400" b="1">
              <a:solidFill>
                <a:srgbClr val="0000FF"/>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MILD</a:t>
            </a:r>
            <a:r>
              <a:rPr lang="en" sz="1800">
                <a:solidFill>
                  <a:schemeClr val="dk2"/>
                </a:solidFill>
                <a:latin typeface="Proxima Nova"/>
                <a:ea typeface="Proxima Nova"/>
                <a:cs typeface="Proxima Nova"/>
                <a:sym typeface="Proxima Nova"/>
              </a:rPr>
              <a:t>: Add flashing pixels to the heartbeat. </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MILD</a:t>
            </a:r>
            <a:r>
              <a:rPr lang="en" sz="1800">
                <a:solidFill>
                  <a:schemeClr val="dk2"/>
                </a:solidFill>
                <a:latin typeface="Proxima Nova"/>
                <a:ea typeface="Proxima Nova"/>
                <a:cs typeface="Proxima Nova"/>
                <a:sym typeface="Proxima Nova"/>
              </a:rPr>
              <a:t>: Add a kill switch to the program to stop the loop. Clear the display.</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Add audio to the heartbeat, with two different pitches or sound.</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Change the heartbeat to racing pixels. Go from pixel 0 to 3, flashing one on an off before moving to the next. Then repeating. Use the buttons to control the speed of the racing lights. </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SPICY</a:t>
            </a:r>
            <a:r>
              <a:rPr lang="en" sz="1800">
                <a:solidFill>
                  <a:schemeClr val="dk2"/>
                </a:solidFill>
                <a:latin typeface="Proxima Nova"/>
                <a:ea typeface="Proxima Nova"/>
                <a:cs typeface="Proxima Nova"/>
                <a:sym typeface="Proxima Nova"/>
              </a:rPr>
              <a:t>: Change the heartbeat to different images, like arrows. Add an intro that explains what the button presses do. Also include a kill switch and ending message.</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0" name="Google Shape;110;p20"/>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Mission 7 Remix Ideas</a:t>
            </a:r>
            <a:endParaRPr sz="2400" b="1">
              <a:solidFill>
                <a:srgbClr val="0000FF"/>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MILD</a:t>
            </a:r>
            <a:r>
              <a:rPr lang="en" sz="1800">
                <a:solidFill>
                  <a:schemeClr val="dk2"/>
                </a:solidFill>
                <a:latin typeface="Proxima Nova"/>
                <a:ea typeface="Proxima Nova"/>
                <a:cs typeface="Proxima Nova"/>
                <a:sym typeface="Proxima Nova"/>
              </a:rPr>
              <a:t>: Add pixels colors to the images, displaying a different color with each image.</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Create two lists: one for images and one for sounds. Then use the same “choice” variable as an index for the lists so the sound at the same index plays when the image at the index is displayed.</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Create a list of text strings with facts from a subject, like math or history. Scroll through the list to display the facts. </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SPICY</a:t>
            </a:r>
            <a:r>
              <a:rPr lang="en" sz="1800">
                <a:solidFill>
                  <a:schemeClr val="dk2"/>
                </a:solidFill>
                <a:latin typeface="Proxima Nova"/>
                <a:ea typeface="Proxima Nova"/>
                <a:cs typeface="Proxima Nova"/>
                <a:sym typeface="Proxima Nova"/>
              </a:rPr>
              <a:t>: Create two different lists. Select which list to display an item from by using BTN-A and BTN-B. Then scroll through the chosen list with BTN-R and BTN-L.</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6" name="Google Shape;116;p21"/>
          <p:cNvSpPr txBox="1"/>
          <p:nvPr/>
        </p:nvSpPr>
        <p:spPr>
          <a:xfrm>
            <a:off x="328775" y="1158025"/>
            <a:ext cx="84384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Mission 8 Remix Ideas</a:t>
            </a:r>
            <a:endParaRPr sz="2400" b="1">
              <a:solidFill>
                <a:srgbClr val="0000FF"/>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MILD: </a:t>
            </a:r>
            <a:r>
              <a:rPr lang="en" sz="1800">
                <a:solidFill>
                  <a:schemeClr val="dk2"/>
                </a:solidFill>
                <a:latin typeface="Proxima Nova"/>
                <a:ea typeface="Proxima Nova"/>
                <a:cs typeface="Proxima Nova"/>
                <a:sym typeface="Proxima Nova"/>
              </a:rPr>
              <a:t>Create two lists of different lengths and with different types of items. Use one button press to select a random item from the first list, and a different button press to select a random item from the second list. </a:t>
            </a:r>
            <a:endParaRPr sz="1800" b="1">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Create your own list of colors. Choose a random color for Pixel 0 and 1, and a different random color for Pixel 2 and 3.</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Add text and colors to your list. Then select a random item from the list and display it. Optionally, add audio to the list instead of text.</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SPICY</a:t>
            </a:r>
            <a:r>
              <a:rPr lang="en" sz="1800">
                <a:solidFill>
                  <a:schemeClr val="dk2"/>
                </a:solidFill>
                <a:latin typeface="Proxima Nova"/>
                <a:ea typeface="Proxima Nova"/>
                <a:cs typeface="Proxima Nova"/>
                <a:sym typeface="Proxima Nova"/>
              </a:rPr>
              <a:t>: Create a dice roller, showing the number of a 6-sided die. Change the scale of the text so the number is large. Show a message like “rolling, rolling, rolling” before displaying the number.</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On-screen Show (16:9)</PresentationFormat>
  <Paragraphs>143</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Alegreya Black</vt:lpstr>
      <vt:lpstr>Raleway</vt:lpstr>
      <vt:lpstr>Source Sans Pro</vt:lpstr>
      <vt:lpstr>Arial</vt:lpstr>
      <vt:lpstr>Montserrat</vt:lpstr>
      <vt:lpstr>Calibri</vt:lpstr>
      <vt:lpstr>Alegreya ExtraBold</vt:lpstr>
      <vt:lpstr>Proxima Nova</vt:lpstr>
      <vt:lpstr>Plum</vt:lpstr>
      <vt:lpstr>CodeX Unit 2 Remix </vt:lpstr>
      <vt:lpstr>Time for a coding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2025-05-07T18:13:44Z</dcterms:modified>
</cp:coreProperties>
</file>